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11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0080625" cy="7559675"/>
  <p:notesSz cx="7772400" cy="10058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840" y="-104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1"/>
          <p:cNvSpPr/>
          <p:nvPr/>
        </p:nvSpPr>
        <p:spPr>
          <a:xfrm>
            <a:off x="0" y="0"/>
            <a:ext cx="7772400" cy="10058400"/>
          </a:xfrm>
          <a:prstGeom prst="rect">
            <a:avLst/>
          </a:prstGeom>
          <a:solidFill>
            <a:srgbClr val="FFFFFF"/>
          </a:solidFill>
          <a:ln w="9360">
            <a:noFill/>
          </a:ln>
        </p:spPr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777960" y="4776840"/>
            <a:ext cx="6216480" cy="452448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200">
                <a:latin typeface="Times New Roman"/>
              </a:rPr>
              <a:t>Click to edit the notes format</a:t>
            </a:r>
            <a:endParaRPr/>
          </a:p>
        </p:txBody>
      </p:sp>
      <p:sp>
        <p:nvSpPr>
          <p:cNvPr id="80" name="PlaceHolder 3"/>
          <p:cNvSpPr>
            <a:spLocks noGrp="1"/>
          </p:cNvSpPr>
          <p:nvPr>
            <p:ph type="hdr"/>
          </p:nvPr>
        </p:nvSpPr>
        <p:spPr>
          <a:xfrm>
            <a:off x="0" y="-360"/>
            <a:ext cx="3371760" cy="5014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lnSpc>
                <a:spcPct val="93000"/>
              </a:lnSpc>
            </a:pPr>
            <a:r>
              <a:rPr lang="en-US" sz="1400">
                <a:solidFill>
                  <a:srgbClr val="000000"/>
                </a:solidFill>
                <a:latin typeface="Times New Roman"/>
              </a:rPr>
              <a:t>&lt;header&gt;</a:t>
            </a:r>
            <a:endParaRPr/>
          </a:p>
        </p:txBody>
      </p:sp>
      <p:sp>
        <p:nvSpPr>
          <p:cNvPr id="81" name="PlaceHolder 4"/>
          <p:cNvSpPr>
            <a:spLocks noGrp="1"/>
          </p:cNvSpPr>
          <p:nvPr>
            <p:ph type="dt"/>
          </p:nvPr>
        </p:nvSpPr>
        <p:spPr>
          <a:xfrm>
            <a:off x="4398480" y="-360"/>
            <a:ext cx="3372120" cy="501480"/>
          </a:xfrm>
          <a:prstGeom prst="rect">
            <a:avLst/>
          </a:prstGeom>
        </p:spPr>
        <p:txBody>
          <a:bodyPr lIns="0" tIns="0" rIns="0" bIns="0"/>
          <a:lstStyle/>
          <a:p>
            <a:pPr algn="r">
              <a:lnSpc>
                <a:spcPct val="93000"/>
              </a:lnSpc>
            </a:pPr>
            <a:r>
              <a:rPr lang="en-US" sz="1400">
                <a:solidFill>
                  <a:srgbClr val="000000"/>
                </a:solidFill>
                <a:latin typeface="Times New Roman"/>
              </a:rPr>
              <a:t>&lt;date/time&gt;</a:t>
            </a:r>
            <a:endParaRPr/>
          </a:p>
        </p:txBody>
      </p:sp>
      <p:sp>
        <p:nvSpPr>
          <p:cNvPr id="82" name="PlaceHolder 5"/>
          <p:cNvSpPr>
            <a:spLocks noGrp="1"/>
          </p:cNvSpPr>
          <p:nvPr>
            <p:ph type="ftr"/>
          </p:nvPr>
        </p:nvSpPr>
        <p:spPr>
          <a:xfrm>
            <a:off x="0" y="9555120"/>
            <a:ext cx="3371760" cy="501840"/>
          </a:xfrm>
          <a:prstGeom prst="rect">
            <a:avLst/>
          </a:prstGeom>
        </p:spPr>
        <p:txBody>
          <a:bodyPr lIns="0" tIns="0" rIns="0" bIns="0" anchor="b"/>
          <a:lstStyle/>
          <a:p>
            <a:pPr>
              <a:lnSpc>
                <a:spcPct val="93000"/>
              </a:lnSpc>
            </a:pPr>
            <a:r>
              <a:rPr lang="en-US" sz="1400">
                <a:solidFill>
                  <a:srgbClr val="000000"/>
                </a:solidFill>
                <a:latin typeface="Times New Roman"/>
              </a:rPr>
              <a:t>&lt;footer&gt;</a:t>
            </a:r>
            <a:endParaRPr/>
          </a:p>
        </p:txBody>
      </p:sp>
      <p:sp>
        <p:nvSpPr>
          <p:cNvPr id="83" name="PlaceHolder 6"/>
          <p:cNvSpPr>
            <a:spLocks noGrp="1"/>
          </p:cNvSpPr>
          <p:nvPr>
            <p:ph type="sldNum"/>
          </p:nvPr>
        </p:nvSpPr>
        <p:spPr>
          <a:xfrm>
            <a:off x="4398480" y="9555120"/>
            <a:ext cx="3372120" cy="5018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>
              <a:lnSpc>
                <a:spcPct val="93000"/>
              </a:lnSpc>
            </a:pPr>
            <a:fld id="{BE6F2948-F225-4BD2-88F6-CB0AF5876DA5}" type="slidenum">
              <a:rPr lang="en-US" sz="1400">
                <a:solidFill>
                  <a:srgbClr val="000000"/>
                </a:solidFill>
                <a:latin typeface="Times New Roman"/>
              </a:r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192318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777600" y="4776840"/>
            <a:ext cx="6218280" cy="452592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777600" y="4776840"/>
            <a:ext cx="6218280" cy="452592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777600" y="4776840"/>
            <a:ext cx="6218280" cy="452592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777600" y="4776840"/>
            <a:ext cx="6218280" cy="452592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777600" y="4776840"/>
            <a:ext cx="6218280" cy="452592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69480" cy="1260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720360" y="1979280"/>
            <a:ext cx="8853480" cy="237888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720360" y="4584600"/>
            <a:ext cx="8853480" cy="237888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69480" cy="1260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720360" y="1979280"/>
            <a:ext cx="4320360" cy="237888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257080" y="1979280"/>
            <a:ext cx="4320360" cy="237888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257080" y="4584600"/>
            <a:ext cx="4320360" cy="237888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720360" y="4584600"/>
            <a:ext cx="4320360" cy="237888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69480" cy="1260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720360" y="1979280"/>
            <a:ext cx="8853480" cy="498780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720360" y="1979280"/>
            <a:ext cx="8853480" cy="498780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  <p:pic>
        <p:nvPicPr>
          <p:cNvPr id="37" name="Picture 36"/>
          <p:cNvPicPr/>
          <p:nvPr/>
        </p:nvPicPr>
        <p:blipFill>
          <a:blip r:embed="rId2"/>
          <a:stretch/>
        </p:blipFill>
        <p:spPr>
          <a:xfrm>
            <a:off x="2021040" y="1978920"/>
            <a:ext cx="6251400" cy="4987800"/>
          </a:xfrm>
          <a:prstGeom prst="rect">
            <a:avLst/>
          </a:prstGeom>
          <a:ln>
            <a:noFill/>
          </a:ln>
        </p:spPr>
      </p:pic>
      <p:pic>
        <p:nvPicPr>
          <p:cNvPr id="38" name="Picture 37"/>
          <p:cNvPicPr/>
          <p:nvPr/>
        </p:nvPicPr>
        <p:blipFill>
          <a:blip r:embed="rId2"/>
          <a:stretch/>
        </p:blipFill>
        <p:spPr>
          <a:xfrm>
            <a:off x="2021040" y="1978920"/>
            <a:ext cx="6251400" cy="49878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69480" cy="1260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720360" y="1979280"/>
            <a:ext cx="8853480" cy="4987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69480" cy="1260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720360" y="1979280"/>
            <a:ext cx="8853480" cy="498780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69480" cy="1260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720360" y="1979280"/>
            <a:ext cx="4320360" cy="498780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5257080" y="1979280"/>
            <a:ext cx="4320360" cy="498780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69480" cy="1260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502920" y="301320"/>
            <a:ext cx="9069480" cy="58435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69480" cy="1260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720360" y="1979280"/>
            <a:ext cx="4320360" cy="237888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720360" y="4584600"/>
            <a:ext cx="4320360" cy="237888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257080" y="1979280"/>
            <a:ext cx="4320360" cy="498780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69480" cy="1260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720360" y="1979280"/>
            <a:ext cx="8853480" cy="4987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69480" cy="1260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720360" y="1979280"/>
            <a:ext cx="4320360" cy="498780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257080" y="1979280"/>
            <a:ext cx="4320360" cy="237888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257080" y="4584600"/>
            <a:ext cx="4320360" cy="237888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69480" cy="1260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720360" y="1979280"/>
            <a:ext cx="4320360" cy="237888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257080" y="1979280"/>
            <a:ext cx="4320360" cy="237888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720360" y="4584600"/>
            <a:ext cx="8853480" cy="237888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69480" cy="1260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720360" y="1979280"/>
            <a:ext cx="8853480" cy="237888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720360" y="4584600"/>
            <a:ext cx="8853480" cy="237888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69480" cy="1260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720360" y="1979280"/>
            <a:ext cx="4320360" cy="237888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5257080" y="1979280"/>
            <a:ext cx="4320360" cy="237888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5257080" y="4584600"/>
            <a:ext cx="4320360" cy="237888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720360" y="4584600"/>
            <a:ext cx="4320360" cy="237888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69480" cy="1260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720360" y="1979280"/>
            <a:ext cx="8853480" cy="498780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720360" y="1979280"/>
            <a:ext cx="8853480" cy="498780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  <p:pic>
        <p:nvPicPr>
          <p:cNvPr id="76" name="Picture 75"/>
          <p:cNvPicPr/>
          <p:nvPr/>
        </p:nvPicPr>
        <p:blipFill>
          <a:blip r:embed="rId2"/>
          <a:stretch/>
        </p:blipFill>
        <p:spPr>
          <a:xfrm>
            <a:off x="2021040" y="1978920"/>
            <a:ext cx="6251400" cy="4987800"/>
          </a:xfrm>
          <a:prstGeom prst="rect">
            <a:avLst/>
          </a:prstGeom>
          <a:ln>
            <a:noFill/>
          </a:ln>
        </p:spPr>
      </p:pic>
      <p:pic>
        <p:nvPicPr>
          <p:cNvPr id="77" name="Picture 76"/>
          <p:cNvPicPr/>
          <p:nvPr/>
        </p:nvPicPr>
        <p:blipFill>
          <a:blip r:embed="rId2"/>
          <a:stretch/>
        </p:blipFill>
        <p:spPr>
          <a:xfrm>
            <a:off x="2021040" y="1978920"/>
            <a:ext cx="6251400" cy="49878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69480" cy="1260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720360" y="1979280"/>
            <a:ext cx="8853480" cy="498780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69480" cy="1260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720360" y="1979280"/>
            <a:ext cx="4320360" cy="498780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257080" y="1979280"/>
            <a:ext cx="4320360" cy="498780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69480" cy="1260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2920" y="301320"/>
            <a:ext cx="9069480" cy="58435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69480" cy="1260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720360" y="1979280"/>
            <a:ext cx="4320360" cy="237888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720360" y="4584600"/>
            <a:ext cx="4320360" cy="237888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257080" y="1979280"/>
            <a:ext cx="4320360" cy="498780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69480" cy="1260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720360" y="1979280"/>
            <a:ext cx="4320360" cy="498780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257080" y="1979280"/>
            <a:ext cx="4320360" cy="237888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257080" y="4584600"/>
            <a:ext cx="4320360" cy="237888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69480" cy="1260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720360" y="1979280"/>
            <a:ext cx="4320360" cy="237888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257080" y="1979280"/>
            <a:ext cx="4320360" cy="237888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720360" y="4584600"/>
            <a:ext cx="8853480" cy="237888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69480" cy="1260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2920" y="1768320"/>
            <a:ext cx="9069480" cy="4988160"/>
          </a:xfrm>
          <a:prstGeom prst="rect">
            <a:avLst/>
          </a:prstGeom>
        </p:spPr>
        <p:txBody>
          <a:bodyPr lIns="0" tIns="28080" rIns="0" bIns="0"/>
          <a:lstStyle/>
          <a:p>
            <a:r>
              <a:rPr lang="en-US" sz="3200">
                <a:latin typeface="Arial"/>
              </a:rPr>
              <a:t>Click to edit the outline text format</a:t>
            </a:r>
            <a:endParaRPr/>
          </a:p>
          <a:p>
            <a:pPr lvl="1"/>
            <a:r>
              <a:rPr lang="en-US" sz="2800">
                <a:latin typeface="Arial"/>
              </a:rPr>
              <a:t>Second Outline Level</a:t>
            </a:r>
            <a:endParaRPr/>
          </a:p>
          <a:p>
            <a:pPr lvl="2">
              <a:buFont typeface="Times New Roman"/>
              <a:buChar char="•"/>
            </a:pPr>
            <a:r>
              <a:rPr lang="en-US" sz="2400">
                <a:latin typeface="Arial"/>
              </a:rPr>
              <a:t>Third Outline Level</a:t>
            </a:r>
            <a:endParaRPr/>
          </a:p>
          <a:p>
            <a:pPr lvl="3">
              <a:buFont typeface="Times New Roman"/>
              <a:buChar char="–"/>
            </a:pPr>
            <a:r>
              <a:rPr lang="en-US" sz="2000">
                <a:latin typeface="Arial"/>
              </a:rPr>
              <a:t>Fourth Outline Level</a:t>
            </a:r>
            <a:endParaRPr/>
          </a:p>
          <a:p>
            <a:pPr lvl="4">
              <a:buFont typeface="Times New Roman"/>
              <a:buChar char="»"/>
            </a:pPr>
            <a:r>
              <a:rPr lang="en-US" sz="2000">
                <a:latin typeface="Arial"/>
              </a:rPr>
              <a:t>Fifth Outline Level</a:t>
            </a:r>
            <a:endParaRPr/>
          </a:p>
          <a:p>
            <a:pPr lvl="5">
              <a:buFont typeface="Times New Roman"/>
              <a:buChar char="»"/>
            </a:pPr>
            <a:r>
              <a:rPr lang="en-US" sz="2000">
                <a:latin typeface="Arial"/>
              </a:rPr>
              <a:t>Sixth Outline Level</a:t>
            </a:r>
            <a:endParaRPr/>
          </a:p>
          <a:p>
            <a:pPr lvl="6">
              <a:buFont typeface="Times New Roman"/>
              <a:buChar char="»"/>
            </a:pPr>
            <a:r>
              <a:rPr lang="en-US" sz="2000">
                <a:latin typeface="Arial"/>
              </a:rPr>
              <a:t>Seventh Outline Level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2920" y="6886440"/>
            <a:ext cx="2346120" cy="51912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>
                <a:latin typeface="Arial"/>
              </a:rPr>
              <a:t>&lt;date/time&gt;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8080" y="6886440"/>
            <a:ext cx="3193920" cy="51912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>
                <a:latin typeface="Arial"/>
              </a:rPr>
              <a:t>&lt;footer&gt;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720" y="6886440"/>
            <a:ext cx="2346480" cy="519120"/>
          </a:xfrm>
          <a:prstGeom prst="rect">
            <a:avLst/>
          </a:prstGeom>
        </p:spPr>
        <p:txBody>
          <a:bodyPr lIns="0" tIns="0" rIns="0" bIns="0"/>
          <a:lstStyle/>
          <a:p>
            <a:fld id="{67CF6F76-4145-4D1C-9205-A71984E74626}" type="slidenum">
              <a:rPr lang="en-US">
                <a:latin typeface="Arial"/>
              </a:r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tile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69480" cy="1260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1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720360" y="1979280"/>
            <a:ext cx="8853480" cy="4987800"/>
          </a:xfrm>
          <a:prstGeom prst="rect">
            <a:avLst/>
          </a:prstGeom>
        </p:spPr>
        <p:txBody>
          <a:bodyPr lIns="0" tIns="28080" rIns="0" bIns="0"/>
          <a:lstStyle/>
          <a:p>
            <a:r>
              <a:rPr lang="en-US" sz="3200">
                <a:latin typeface="Arial"/>
              </a:rPr>
              <a:t>Click to edit the outline text format</a:t>
            </a:r>
            <a:endParaRPr/>
          </a:p>
          <a:p>
            <a:pPr lvl="1"/>
            <a:r>
              <a:rPr lang="en-US" sz="2800">
                <a:latin typeface="Arial"/>
              </a:rPr>
              <a:t>Second Outline Level</a:t>
            </a:r>
            <a:endParaRPr/>
          </a:p>
          <a:p>
            <a:pPr lvl="2">
              <a:buFont typeface="Times New Roman"/>
              <a:buChar char="•"/>
            </a:pPr>
            <a:r>
              <a:rPr lang="en-US" sz="2400">
                <a:latin typeface="Arial"/>
              </a:rPr>
              <a:t>Third Outline Level</a:t>
            </a:r>
            <a:endParaRPr/>
          </a:p>
          <a:p>
            <a:pPr lvl="3">
              <a:buFont typeface="Times New Roman"/>
              <a:buChar char="–"/>
            </a:pPr>
            <a:r>
              <a:rPr lang="en-US" sz="2000">
                <a:latin typeface="Arial"/>
              </a:rPr>
              <a:t>Fourth Outline Level</a:t>
            </a:r>
            <a:endParaRPr/>
          </a:p>
          <a:p>
            <a:pPr lvl="4">
              <a:buFont typeface="Times New Roman"/>
              <a:buChar char="»"/>
            </a:pPr>
            <a:r>
              <a:rPr lang="en-US" sz="2000">
                <a:latin typeface="Arial"/>
              </a:rPr>
              <a:t>Fifth Outline Level</a:t>
            </a:r>
            <a:endParaRPr/>
          </a:p>
          <a:p>
            <a:pPr lvl="5">
              <a:buFont typeface="Times New Roman"/>
              <a:buChar char="»"/>
            </a:pPr>
            <a:r>
              <a:rPr lang="en-US" sz="2000">
                <a:latin typeface="Arial"/>
              </a:rPr>
              <a:t>Sixth Outline Level</a:t>
            </a:r>
            <a:endParaRPr/>
          </a:p>
          <a:p>
            <a:pPr lvl="6">
              <a:buFont typeface="Times New Roman"/>
              <a:buChar char="»"/>
            </a:pPr>
            <a:r>
              <a:rPr lang="en-US" sz="2000">
                <a:latin typeface="Arial"/>
              </a:rPr>
              <a:t>Seventh Outline Level</a:t>
            </a:r>
            <a:endParaRPr/>
          </a:p>
        </p:txBody>
      </p:sp>
      <p:sp>
        <p:nvSpPr>
          <p:cNvPr id="41" name="PlaceHolder 3"/>
          <p:cNvSpPr>
            <a:spLocks noGrp="1"/>
          </p:cNvSpPr>
          <p:nvPr>
            <p:ph type="dt"/>
          </p:nvPr>
        </p:nvSpPr>
        <p:spPr>
          <a:xfrm>
            <a:off x="612720" y="6562800"/>
            <a:ext cx="2346480" cy="519120"/>
          </a:xfrm>
          <a:prstGeom prst="rect">
            <a:avLst/>
          </a:prstGeom>
        </p:spPr>
        <p:txBody>
          <a:bodyPr lIns="0" tIns="0" rIns="0" bIns="0"/>
          <a:lstStyle/>
          <a:p>
            <a:pPr>
              <a:lnSpc>
                <a:spcPct val="93000"/>
              </a:lnSpc>
            </a:pPr>
            <a:r>
              <a:rPr lang="en-US" sz="1400">
                <a:solidFill>
                  <a:srgbClr val="000000"/>
                </a:solidFill>
                <a:latin typeface="Times New Roman"/>
              </a:rPr>
              <a:t>&lt;date/time&gt;</a:t>
            </a:r>
            <a:endParaRPr/>
          </a:p>
        </p:txBody>
      </p:sp>
      <p:sp>
        <p:nvSpPr>
          <p:cNvPr id="42" name="PlaceHolder 4"/>
          <p:cNvSpPr>
            <a:spLocks noGrp="1"/>
          </p:cNvSpPr>
          <p:nvPr>
            <p:ph type="ftr"/>
          </p:nvPr>
        </p:nvSpPr>
        <p:spPr>
          <a:xfrm>
            <a:off x="3556080" y="6562800"/>
            <a:ext cx="3193920" cy="519120"/>
          </a:xfrm>
          <a:prstGeom prst="rect">
            <a:avLst/>
          </a:prstGeom>
        </p:spPr>
        <p:txBody>
          <a:bodyPr lIns="0" tIns="0" rIns="0" bIns="0"/>
          <a:lstStyle/>
          <a:p>
            <a:pPr algn="ctr">
              <a:lnSpc>
                <a:spcPct val="93000"/>
              </a:lnSpc>
            </a:pPr>
            <a:r>
              <a:rPr lang="en-US" sz="1400">
                <a:solidFill>
                  <a:srgbClr val="000000"/>
                </a:solidFill>
                <a:latin typeface="Times New Roman"/>
              </a:rPr>
              <a:t>&lt;footer&gt;</a:t>
            </a:r>
            <a:endParaRPr/>
          </a:p>
        </p:txBody>
      </p:sp>
      <p:sp>
        <p:nvSpPr>
          <p:cNvPr id="43" name="PlaceHolder 5"/>
          <p:cNvSpPr>
            <a:spLocks noGrp="1"/>
          </p:cNvSpPr>
          <p:nvPr>
            <p:ph type="sldNum"/>
          </p:nvPr>
        </p:nvSpPr>
        <p:spPr>
          <a:xfrm>
            <a:off x="7335720" y="6562800"/>
            <a:ext cx="2346480" cy="519120"/>
          </a:xfrm>
          <a:prstGeom prst="rect">
            <a:avLst/>
          </a:prstGeom>
        </p:spPr>
        <p:txBody>
          <a:bodyPr lIns="0" tIns="0" rIns="0" bIns="0"/>
          <a:lstStyle/>
          <a:p>
            <a:pPr algn="r">
              <a:lnSpc>
                <a:spcPct val="93000"/>
              </a:lnSpc>
            </a:pPr>
            <a:fld id="{584AA371-4A26-41FC-AEBC-287A30E41BD1}" type="slidenum">
              <a:rPr lang="en-US" sz="1400">
                <a:solidFill>
                  <a:srgbClr val="000000"/>
                </a:solidFill>
                <a:latin typeface="Times New Roman"/>
              </a:r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502920" y="301680"/>
            <a:ext cx="9070920" cy="1262160"/>
          </a:xfrm>
          <a:prstGeom prst="rect">
            <a:avLst/>
          </a:prstGeom>
          <a:noFill/>
          <a:ln>
            <a:noFill/>
          </a:ln>
        </p:spPr>
        <p:txBody>
          <a:bodyPr lIns="0" tIns="36000" rIns="0" bIns="0" anchor="ctr"/>
          <a:lstStyle/>
          <a:p>
            <a:pPr algn="ctr">
              <a:lnSpc>
                <a:spcPct val="93000"/>
              </a:lnSpc>
            </a:pPr>
            <a:r>
              <a:rPr lang="en-US" sz="4100" i="1">
                <a:latin typeface="Arial"/>
              </a:rPr>
              <a:t>The Butter Battle Book
</a:t>
            </a:r>
            <a:r>
              <a:rPr lang="en-US" sz="4100">
                <a:latin typeface="Arial"/>
              </a:rPr>
              <a:t>Preview Questions</a:t>
            </a:r>
            <a:endParaRPr/>
          </a:p>
        </p:txBody>
      </p:sp>
      <p:sp>
        <p:nvSpPr>
          <p:cNvPr id="85" name="TextShape 2"/>
          <p:cNvSpPr txBox="1"/>
          <p:nvPr/>
        </p:nvSpPr>
        <p:spPr>
          <a:xfrm>
            <a:off x="720360" y="1979640"/>
            <a:ext cx="8854920" cy="4989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/>
          </a:p>
        </p:txBody>
      </p:sp>
      <p:pic>
        <p:nvPicPr>
          <p:cNvPr id="86" name="Picture 85"/>
          <p:cNvPicPr/>
          <p:nvPr/>
        </p:nvPicPr>
        <p:blipFill>
          <a:blip r:embed="rId4"/>
          <a:stretch/>
        </p:blipFill>
        <p:spPr>
          <a:xfrm>
            <a:off x="2971800" y="1600200"/>
            <a:ext cx="4114800" cy="55022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502920" y="301680"/>
            <a:ext cx="9070920" cy="1262160"/>
          </a:xfrm>
          <a:prstGeom prst="rect">
            <a:avLst/>
          </a:prstGeom>
          <a:noFill/>
          <a:ln>
            <a:noFill/>
          </a:ln>
        </p:spPr>
        <p:txBody>
          <a:bodyPr lIns="0" tIns="36000" rIns="0" bIns="0" anchor="ctr"/>
          <a:lstStyle/>
          <a:p>
            <a:pPr algn="ctr">
              <a:lnSpc>
                <a:spcPct val="93000"/>
              </a:lnSpc>
            </a:pPr>
            <a:r>
              <a:rPr lang="en-US" sz="4100" dirty="0">
                <a:latin typeface="Arial"/>
              </a:rPr>
              <a:t>What is a </a:t>
            </a:r>
            <a:r>
              <a:rPr lang="en-US" sz="4100" i="1" dirty="0">
                <a:latin typeface="Arial"/>
              </a:rPr>
              <a:t>parable</a:t>
            </a:r>
            <a:r>
              <a:rPr lang="en-US" sz="4100" dirty="0">
                <a:latin typeface="Arial"/>
              </a:rPr>
              <a:t>?</a:t>
            </a:r>
            <a:endParaRPr dirty="0"/>
          </a:p>
        </p:txBody>
      </p:sp>
      <p:sp>
        <p:nvSpPr>
          <p:cNvPr id="88" name="TextShape 2"/>
          <p:cNvSpPr txBox="1"/>
          <p:nvPr/>
        </p:nvSpPr>
        <p:spPr>
          <a:xfrm>
            <a:off x="720360" y="1979280"/>
            <a:ext cx="8854920" cy="4995720"/>
          </a:xfrm>
          <a:prstGeom prst="rect">
            <a:avLst/>
          </a:prstGeom>
          <a:noFill/>
          <a:ln>
            <a:noFill/>
          </a:ln>
        </p:spPr>
        <p:txBody>
          <a:bodyPr lIns="0" tIns="28080" rIns="0" bIns="0"/>
          <a:lstStyle/>
          <a:p>
            <a:pPr marL="457200" indent="-457200">
              <a:lnSpc>
                <a:spcPct val="93000"/>
              </a:lnSpc>
              <a:buSzPct val="45000"/>
              <a:buFont typeface="Wingdings" charset="2"/>
              <a:buChar char="Ø"/>
            </a:pPr>
            <a:r>
              <a:rPr lang="en-US" sz="3200" dirty="0">
                <a:latin typeface="Arial"/>
              </a:rPr>
              <a:t>A story that makes a clear point, or teaches a lesson, without actually stating the point outright</a:t>
            </a:r>
            <a:r>
              <a:rPr lang="en-US" sz="3200" dirty="0" smtClean="0">
                <a:latin typeface="Arial"/>
              </a:rPr>
              <a:t>.</a:t>
            </a:r>
          </a:p>
          <a:p>
            <a:pPr>
              <a:lnSpc>
                <a:spcPct val="93000"/>
              </a:lnSpc>
              <a:buSzPct val="45000"/>
            </a:pPr>
            <a:endParaRPr dirty="0"/>
          </a:p>
          <a:p>
            <a:pPr marL="914400" lvl="1" indent="-457200">
              <a:lnSpc>
                <a:spcPct val="93000"/>
              </a:lnSpc>
              <a:buSzPct val="45000"/>
              <a:buFont typeface="Wingdings" charset="2"/>
              <a:buChar char="Ø"/>
            </a:pPr>
            <a:r>
              <a:rPr lang="en-US" sz="2800" dirty="0">
                <a:latin typeface="Arial"/>
              </a:rPr>
              <a:t>Similar to an </a:t>
            </a:r>
            <a:r>
              <a:rPr lang="en-US" sz="2800" i="1" dirty="0" smtClean="0">
                <a:latin typeface="Arial"/>
              </a:rPr>
              <a:t>allegory</a:t>
            </a:r>
          </a:p>
          <a:p>
            <a:pPr marL="914400" lvl="1" indent="-457200">
              <a:lnSpc>
                <a:spcPct val="93000"/>
              </a:lnSpc>
              <a:buSzPct val="45000"/>
              <a:buFont typeface="Wingdings" charset="2"/>
              <a:buChar char="Ø"/>
            </a:pPr>
            <a:endParaRPr sz="1600" dirty="0"/>
          </a:p>
          <a:p>
            <a:pPr marL="457200" indent="-457200">
              <a:lnSpc>
                <a:spcPct val="93000"/>
              </a:lnSpc>
              <a:buSzPct val="45000"/>
              <a:buFont typeface="Wingdings" charset="2"/>
              <a:buChar char="Ø"/>
            </a:pPr>
            <a:r>
              <a:rPr lang="en-US" sz="3200" dirty="0">
                <a:latin typeface="Arial"/>
              </a:rPr>
              <a:t>While the book is being read, think about these two questions</a:t>
            </a:r>
            <a:r>
              <a:rPr lang="en-US" sz="3200" dirty="0" smtClean="0">
                <a:latin typeface="Arial"/>
              </a:rPr>
              <a:t>:</a:t>
            </a:r>
          </a:p>
          <a:p>
            <a:pPr>
              <a:lnSpc>
                <a:spcPct val="93000"/>
              </a:lnSpc>
              <a:buSzPct val="45000"/>
            </a:pPr>
            <a:endParaRPr dirty="0"/>
          </a:p>
          <a:p>
            <a:pPr marL="914400" lvl="1" indent="-457200">
              <a:lnSpc>
                <a:spcPct val="93000"/>
              </a:lnSpc>
              <a:buSzPct val="75000"/>
              <a:buFont typeface="Wingdings" charset="2"/>
              <a:buChar char="Ø"/>
            </a:pPr>
            <a:r>
              <a:rPr lang="en-US" sz="2800" dirty="0">
                <a:latin typeface="Arial"/>
              </a:rPr>
              <a:t>What makes </a:t>
            </a:r>
            <a:r>
              <a:rPr lang="en-US" sz="2800" i="1" dirty="0">
                <a:latin typeface="Arial"/>
              </a:rPr>
              <a:t>The Butter Battle Book </a:t>
            </a:r>
            <a:r>
              <a:rPr lang="en-US" sz="2800" dirty="0">
                <a:latin typeface="Arial"/>
              </a:rPr>
              <a:t>a parable</a:t>
            </a:r>
            <a:r>
              <a:rPr lang="en-US" sz="2800" dirty="0" smtClean="0">
                <a:latin typeface="Arial"/>
              </a:rPr>
              <a:t>?</a:t>
            </a:r>
          </a:p>
          <a:p>
            <a:pPr lvl="1">
              <a:lnSpc>
                <a:spcPct val="93000"/>
              </a:lnSpc>
              <a:buSzPct val="75000"/>
            </a:pPr>
            <a:endParaRPr dirty="0"/>
          </a:p>
          <a:p>
            <a:pPr marL="914400" lvl="1" indent="-457200">
              <a:lnSpc>
                <a:spcPct val="93000"/>
              </a:lnSpc>
              <a:buSzPct val="75000"/>
              <a:buFont typeface="Wingdings" charset="2"/>
              <a:buChar char="Ø"/>
            </a:pPr>
            <a:r>
              <a:rPr lang="en-US" sz="2800" dirty="0">
                <a:latin typeface="Arial"/>
              </a:rPr>
              <a:t>What point do you think Dr. Seuss is making with this story?  (He wrote it in 1984.)</a:t>
            </a:r>
            <a:endParaRPr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>
                <p:childTnLst>
                  <p:par>
                    <p:cTn id="3" dur="indefinite" fill="hold">
                      <p:stCondLst>
                        <p:cond delay="indefinite"/>
                      </p:stCondLst>
                      <p:childTnLst>
                        <p:par>
                          <p:cTn id="4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dur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9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dur="indefinite" fill="hold">
                      <p:stCondLst>
                        <p:cond delay="indefinite"/>
                      </p:stCondLst>
                      <p:childTnLst>
                        <p:par>
                          <p:cTn id="8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dur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104" end="1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dur="indefinite" fill="hold">
                      <p:stCondLst>
                        <p:cond delay="indefinite"/>
                      </p:stCondLst>
                      <p:childTnLst>
                        <p:par>
                          <p:cTn id="12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dur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120" end="17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dur="indefinite" fill="hold">
                      <p:stCondLst>
                        <p:cond delay="indefinite"/>
                      </p:stCondLst>
                      <p:childTnLst>
                        <p:par>
                          <p:cTn id="16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dur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176" end="2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dur="indefinite" fill="hold">
                      <p:stCondLst>
                        <p:cond delay="indefinite"/>
                      </p:stCondLst>
                      <p:childTnLst>
                        <p:par>
                          <p:cTn id="20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dur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214" end="29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502920" y="301680"/>
            <a:ext cx="9070920" cy="1262160"/>
          </a:xfrm>
          <a:prstGeom prst="rect">
            <a:avLst/>
          </a:prstGeom>
          <a:noFill/>
          <a:ln>
            <a:noFill/>
          </a:ln>
        </p:spPr>
        <p:txBody>
          <a:bodyPr lIns="0" tIns="36000" rIns="0" bIns="0" anchor="ctr"/>
          <a:lstStyle/>
          <a:p>
            <a:pPr algn="ctr">
              <a:lnSpc>
                <a:spcPct val="93000"/>
              </a:lnSpc>
            </a:pPr>
            <a:r>
              <a:rPr lang="en-US" sz="4100">
                <a:latin typeface="Arial"/>
              </a:rPr>
              <a:t>What do walls represent in society?</a:t>
            </a:r>
            <a:endParaRPr/>
          </a:p>
        </p:txBody>
      </p:sp>
      <p:sp>
        <p:nvSpPr>
          <p:cNvPr id="90" name="TextShape 2"/>
          <p:cNvSpPr txBox="1"/>
          <p:nvPr/>
        </p:nvSpPr>
        <p:spPr>
          <a:xfrm>
            <a:off x="720360" y="1979640"/>
            <a:ext cx="8854920" cy="4989600"/>
          </a:xfrm>
          <a:prstGeom prst="rect">
            <a:avLst/>
          </a:prstGeom>
          <a:noFill/>
          <a:ln>
            <a:noFill/>
          </a:ln>
        </p:spPr>
        <p:txBody>
          <a:bodyPr lIns="0" tIns="28080" rIns="0" bIns="0"/>
          <a:lstStyle/>
          <a:p>
            <a:pPr marL="457200" indent="-457200">
              <a:lnSpc>
                <a:spcPct val="93000"/>
              </a:lnSpc>
              <a:buSzPct val="45000"/>
              <a:buFont typeface="Wingdings" charset="2"/>
              <a:buChar char="Ø"/>
            </a:pPr>
            <a:r>
              <a:rPr lang="en-US" sz="3200" dirty="0">
                <a:latin typeface="Arial"/>
              </a:rPr>
              <a:t>What do walls represent when they form a border between two countries</a:t>
            </a:r>
            <a:r>
              <a:rPr lang="en-US" sz="3200" dirty="0" smtClean="0">
                <a:latin typeface="Arial"/>
              </a:rPr>
              <a:t>?</a:t>
            </a:r>
          </a:p>
          <a:p>
            <a:pPr>
              <a:lnSpc>
                <a:spcPct val="93000"/>
              </a:lnSpc>
              <a:buSzPct val="45000"/>
            </a:pPr>
            <a:endParaRPr dirty="0"/>
          </a:p>
          <a:p>
            <a:pPr marL="457200" indent="-457200">
              <a:lnSpc>
                <a:spcPct val="93000"/>
              </a:lnSpc>
              <a:buSzPct val="45000"/>
              <a:buFont typeface="Wingdings" charset="2"/>
              <a:buChar char="Ø"/>
            </a:pPr>
            <a:r>
              <a:rPr lang="en-US" sz="3200" dirty="0">
                <a:latin typeface="Arial"/>
              </a:rPr>
              <a:t>What does the wall in the book represent</a:t>
            </a:r>
            <a:r>
              <a:rPr lang="en-US" sz="3200" dirty="0" smtClean="0">
                <a:latin typeface="Arial"/>
              </a:rPr>
              <a:t>?</a:t>
            </a:r>
          </a:p>
          <a:p>
            <a:pPr>
              <a:lnSpc>
                <a:spcPct val="93000"/>
              </a:lnSpc>
              <a:buSzPct val="45000"/>
            </a:pPr>
            <a:endParaRPr dirty="0"/>
          </a:p>
          <a:p>
            <a:pPr marL="457200" indent="-457200">
              <a:lnSpc>
                <a:spcPct val="93000"/>
              </a:lnSpc>
              <a:buSzPct val="45000"/>
              <a:buFont typeface="Wingdings" charset="2"/>
              <a:buChar char="Ø"/>
            </a:pPr>
            <a:r>
              <a:rPr lang="en-US" sz="3200" dirty="0">
                <a:latin typeface="Arial"/>
              </a:rPr>
              <a:t>What happens to the wall during the course of the book?</a:t>
            </a:r>
            <a:endParaRPr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>
                <p:childTnLst>
                  <p:par>
                    <p:cTn id="3" dur="indefinite" fill="hold">
                      <p:stCondLst>
                        <p:cond delay="indefinite"/>
                      </p:stCondLst>
                      <p:childTnLst>
                        <p:par>
                          <p:cTn id="4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dur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7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dur="indefinite" fill="hold">
                      <p:stCondLst>
                        <p:cond delay="indefinite"/>
                      </p:stCondLst>
                      <p:childTnLst>
                        <p:par>
                          <p:cTn id="8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dur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73" end="1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dur="indefinite" fill="hold">
                      <p:stCondLst>
                        <p:cond delay="indefinite"/>
                      </p:stCondLst>
                      <p:childTnLst>
                        <p:par>
                          <p:cTn id="12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dur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113" end="16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502920" y="301680"/>
            <a:ext cx="907092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92" name="TextShape 2"/>
          <p:cNvSpPr txBox="1"/>
          <p:nvPr/>
        </p:nvSpPr>
        <p:spPr>
          <a:xfrm>
            <a:off x="720360" y="1979640"/>
            <a:ext cx="8854920" cy="4989600"/>
          </a:xfrm>
          <a:prstGeom prst="rect">
            <a:avLst/>
          </a:prstGeom>
          <a:noFill/>
          <a:ln>
            <a:noFill/>
          </a:ln>
        </p:spPr>
        <p:txBody>
          <a:bodyPr lIns="0" tIns="28080" rIns="0" bIns="0"/>
          <a:lstStyle/>
          <a:p>
            <a:endParaRPr/>
          </a:p>
        </p:txBody>
      </p:sp>
      <p:pic>
        <p:nvPicPr>
          <p:cNvPr id="93" name="Picture 92"/>
          <p:cNvPicPr/>
          <p:nvPr/>
        </p:nvPicPr>
        <p:blipFill>
          <a:blip r:embed="rId4"/>
          <a:stretch/>
        </p:blipFill>
        <p:spPr>
          <a:xfrm>
            <a:off x="1371600" y="685800"/>
            <a:ext cx="7772400" cy="59436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502920" y="301680"/>
            <a:ext cx="9070920" cy="1262160"/>
          </a:xfrm>
          <a:prstGeom prst="rect">
            <a:avLst/>
          </a:prstGeom>
          <a:noFill/>
          <a:ln>
            <a:noFill/>
          </a:ln>
        </p:spPr>
        <p:txBody>
          <a:bodyPr lIns="0" tIns="36000" rIns="0" bIns="0" anchor="ctr"/>
          <a:lstStyle/>
          <a:p>
            <a:pPr algn="ctr">
              <a:lnSpc>
                <a:spcPct val="93000"/>
              </a:lnSpc>
            </a:pPr>
            <a:r>
              <a:rPr lang="en-US" sz="4100">
                <a:latin typeface="Arial"/>
              </a:rPr>
              <a:t>In what ways is </a:t>
            </a:r>
            <a:r>
              <a:rPr lang="en-US" sz="4100" i="1">
                <a:latin typeface="Arial"/>
              </a:rPr>
              <a:t>The Butter Battle Book </a:t>
            </a:r>
            <a:r>
              <a:rPr lang="en-US" sz="4100">
                <a:latin typeface="Arial"/>
              </a:rPr>
              <a:t>a parable of the Cold War?</a:t>
            </a:r>
            <a:endParaRPr/>
          </a:p>
        </p:txBody>
      </p:sp>
      <p:sp>
        <p:nvSpPr>
          <p:cNvPr id="95" name="TextShape 2"/>
          <p:cNvSpPr txBox="1"/>
          <p:nvPr/>
        </p:nvSpPr>
        <p:spPr>
          <a:xfrm>
            <a:off x="720360" y="1772589"/>
            <a:ext cx="8854920" cy="5921691"/>
          </a:xfrm>
          <a:prstGeom prst="rect">
            <a:avLst/>
          </a:prstGeom>
          <a:noFill/>
          <a:ln>
            <a:noFill/>
          </a:ln>
        </p:spPr>
        <p:txBody>
          <a:bodyPr lIns="0" tIns="24840" rIns="0" bIns="0"/>
          <a:lstStyle/>
          <a:p>
            <a:pPr marL="457200" indent="-457200">
              <a:lnSpc>
                <a:spcPct val="93000"/>
              </a:lnSpc>
              <a:buSzPct val="45000"/>
              <a:buFont typeface="Wingdings" charset="2"/>
              <a:buChar char="Ø"/>
            </a:pPr>
            <a:r>
              <a:rPr lang="en-US" sz="2800" dirty="0">
                <a:latin typeface="Arial"/>
              </a:rPr>
              <a:t>Competition between the two countries for the most powerful </a:t>
            </a:r>
            <a:r>
              <a:rPr lang="en-US" sz="2800" dirty="0" smtClean="0">
                <a:latin typeface="Arial"/>
              </a:rPr>
              <a:t>weapons</a:t>
            </a:r>
          </a:p>
          <a:p>
            <a:pPr marL="457200" indent="-457200">
              <a:lnSpc>
                <a:spcPct val="93000"/>
              </a:lnSpc>
              <a:buSzPct val="45000"/>
              <a:buFont typeface="Wingdings" charset="2"/>
              <a:buChar char="Ø"/>
            </a:pPr>
            <a:endParaRPr dirty="0"/>
          </a:p>
          <a:p>
            <a:pPr marL="457200" indent="-457200">
              <a:lnSpc>
                <a:spcPct val="93000"/>
              </a:lnSpc>
              <a:buSzPct val="45000"/>
              <a:buFont typeface="Wingdings" charset="2"/>
              <a:buChar char="Ø"/>
            </a:pPr>
            <a:r>
              <a:rPr lang="en-US" sz="2800" dirty="0">
                <a:latin typeface="Arial"/>
              </a:rPr>
              <a:t>The division between the two countries over a very basic (though in this case silly) </a:t>
            </a:r>
            <a:r>
              <a:rPr lang="en-US" sz="2800" dirty="0" smtClean="0">
                <a:latin typeface="Arial"/>
              </a:rPr>
              <a:t>idea</a:t>
            </a:r>
          </a:p>
          <a:p>
            <a:pPr>
              <a:lnSpc>
                <a:spcPct val="93000"/>
              </a:lnSpc>
              <a:buSzPct val="45000"/>
            </a:pPr>
            <a:endParaRPr dirty="0"/>
          </a:p>
          <a:p>
            <a:pPr marL="457200" indent="-457200">
              <a:lnSpc>
                <a:spcPct val="93000"/>
              </a:lnSpc>
              <a:buSzPct val="45000"/>
              <a:buFont typeface="Wingdings" charset="2"/>
              <a:buChar char="Ø"/>
            </a:pPr>
            <a:r>
              <a:rPr lang="en-US" sz="2800" dirty="0">
                <a:latin typeface="Arial"/>
              </a:rPr>
              <a:t>The role of science in leading towards greater </a:t>
            </a:r>
            <a:r>
              <a:rPr lang="en-US" sz="2800" dirty="0" smtClean="0">
                <a:latin typeface="Arial"/>
              </a:rPr>
              <a:t>destruction</a:t>
            </a:r>
          </a:p>
          <a:p>
            <a:pPr>
              <a:lnSpc>
                <a:spcPct val="93000"/>
              </a:lnSpc>
              <a:buSzPct val="45000"/>
            </a:pPr>
            <a:endParaRPr dirty="0"/>
          </a:p>
          <a:p>
            <a:pPr marL="457200" indent="-457200">
              <a:lnSpc>
                <a:spcPct val="93000"/>
              </a:lnSpc>
              <a:buSzPct val="45000"/>
              <a:buFont typeface="Wingdings" charset="2"/>
              <a:buChar char="Ø"/>
            </a:pPr>
            <a:r>
              <a:rPr lang="en-US" sz="2800" dirty="0">
                <a:latin typeface="Arial"/>
              </a:rPr>
              <a:t>The role of patriotism (the Butter-Up Band and the Right-Side-Up Song Girls</a:t>
            </a:r>
            <a:r>
              <a:rPr lang="en-US" sz="2800" dirty="0" smtClean="0">
                <a:latin typeface="Arial"/>
              </a:rPr>
              <a:t>)</a:t>
            </a:r>
          </a:p>
          <a:p>
            <a:pPr>
              <a:lnSpc>
                <a:spcPct val="93000"/>
              </a:lnSpc>
              <a:buSzPct val="45000"/>
            </a:pPr>
            <a:endParaRPr dirty="0"/>
          </a:p>
          <a:p>
            <a:pPr marL="457200" indent="-457200">
              <a:lnSpc>
                <a:spcPct val="93000"/>
              </a:lnSpc>
              <a:buSzPct val="45000"/>
              <a:buFont typeface="Wingdings" charset="2"/>
              <a:buChar char="Ø"/>
            </a:pPr>
            <a:r>
              <a:rPr lang="en-US" sz="2800" dirty="0">
                <a:latin typeface="Arial"/>
              </a:rPr>
              <a:t>Even the </a:t>
            </a:r>
            <a:r>
              <a:rPr lang="en-US" sz="2800" dirty="0" smtClean="0">
                <a:latin typeface="Arial"/>
              </a:rPr>
              <a:t>silly </a:t>
            </a:r>
            <a:r>
              <a:rPr lang="en-US" sz="2800" dirty="0" smtClean="0">
                <a:latin typeface="Arial"/>
              </a:rPr>
              <a:t>name </a:t>
            </a:r>
            <a:r>
              <a:rPr lang="en-US" sz="2800" dirty="0">
                <a:latin typeface="Arial"/>
              </a:rPr>
              <a:t>of the final weapon (the “Bitsy Big-Boy </a:t>
            </a:r>
            <a:r>
              <a:rPr lang="en-US" sz="2800" dirty="0" err="1">
                <a:latin typeface="Arial"/>
              </a:rPr>
              <a:t>Boomeroo</a:t>
            </a:r>
            <a:r>
              <a:rPr lang="en-US" sz="2800" dirty="0">
                <a:latin typeface="Arial"/>
              </a:rPr>
              <a:t>”) is a play on the bombs dropped on Japan during WWII (“Fat Man” and “Little Boy”)</a:t>
            </a:r>
            <a:endParaRPr dirty="0"/>
          </a:p>
          <a:p>
            <a:pPr>
              <a:lnSpc>
                <a:spcPct val="93000"/>
              </a:lnSpc>
            </a:pPr>
            <a:endParaRPr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>
                <p:childTnLst>
                  <p:par>
                    <p:cTn id="3" dur="indefinite" fill="hold">
                      <p:stCondLst>
                        <p:cond delay="indefinite"/>
                      </p:stCondLst>
                      <p:childTnLst>
                        <p:par>
                          <p:cTn id="4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dur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6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dur="indefinite" fill="hold">
                      <p:stCondLst>
                        <p:cond delay="indefinite"/>
                      </p:stCondLst>
                      <p:childTnLst>
                        <p:par>
                          <p:cTn id="8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dur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72" end="1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dur="indefinite" fill="hold">
                      <p:stCondLst>
                        <p:cond delay="indefinite"/>
                      </p:stCondLst>
                      <p:childTnLst>
                        <p:par>
                          <p:cTn id="12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dur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146" end="18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dur="indefinite" fill="hold">
                      <p:stCondLst>
                        <p:cond delay="indefinite"/>
                      </p:stCondLst>
                      <p:childTnLst>
                        <p:par>
                          <p:cTn id="16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dur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189" end="24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dur="indefinite" fill="hold">
                      <p:stCondLst>
                        <p:cond delay="indefinite"/>
                      </p:stCondLst>
                      <p:childTnLst>
                        <p:par>
                          <p:cTn id="20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dur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250" end="38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b="1" dirty="0" smtClean="0"/>
              <a:t>What role did walls play in the Cold War?</a:t>
            </a:r>
            <a:endParaRPr lang="en-US" sz="32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3154" y="1364589"/>
            <a:ext cx="7600257" cy="5700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3815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877" y="552552"/>
            <a:ext cx="2330458" cy="6244699"/>
          </a:xfrm>
        </p:spPr>
        <p:txBody>
          <a:bodyPr/>
          <a:lstStyle/>
          <a:p>
            <a:pPr algn="ctr"/>
            <a:r>
              <a:rPr lang="en-US" sz="2800" dirty="0" smtClean="0"/>
              <a:t>How might the story have changed if the </a:t>
            </a:r>
            <a:r>
              <a:rPr lang="en-US" sz="2800" dirty="0" err="1" smtClean="0"/>
              <a:t>Yooks</a:t>
            </a:r>
            <a:r>
              <a:rPr lang="en-US" sz="2800" dirty="0" smtClean="0"/>
              <a:t> and </a:t>
            </a:r>
            <a:r>
              <a:rPr lang="en-US" sz="2800" dirty="0" err="1" smtClean="0"/>
              <a:t>Zooks</a:t>
            </a:r>
            <a:r>
              <a:rPr lang="en-US" sz="2800" dirty="0" smtClean="0"/>
              <a:t> had destroyed the wall that separated them? 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8852" y="301320"/>
            <a:ext cx="469257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2963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79567" cy="75596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2921" y="6532062"/>
            <a:ext cx="9265466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After the Berlin Wall was destroyed, pieces of it were sent to cities around the world.  This segment stands in Portland on Long Wharf, just in front of </a:t>
            </a:r>
            <a:r>
              <a:rPr lang="en-US" dirty="0" err="1" smtClean="0"/>
              <a:t>DiMillo’s</a:t>
            </a:r>
            <a:r>
              <a:rPr lang="en-US" dirty="0" smtClean="0"/>
              <a:t> Floating Restaurant.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7849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1469</TotalTime>
  <Words>294</Words>
  <Application>Microsoft Macintosh PowerPoint</Application>
  <PresentationFormat>Custom</PresentationFormat>
  <Paragraphs>30</Paragraphs>
  <Slides>8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role did walls play in the Cold War?</vt:lpstr>
      <vt:lpstr>How might the story have changed if the Yooks and Zooks had destroyed the wall that separated them?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Dom Lambek</cp:lastModifiedBy>
  <cp:revision>4</cp:revision>
  <dcterms:modified xsi:type="dcterms:W3CDTF">2016-04-07T17:34:21Z</dcterms:modified>
</cp:coreProperties>
</file>